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12FA-5799-4BC4-8E77-45BCADB34741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697E-89D1-4C49-A8B6-D2C18FC143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3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https://provisioning.ontwikkelcentrum.nl/secure/objects/OC-32011d/OC-32011-2/OC-32011-2-9d/OC-32011-2-9d.html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3794-AA5B-44D8-AC24-120F380886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92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27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4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31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4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16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1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0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28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FB410-B257-4F1C-B893-F6ACA2479118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2C0F-B0D9-4ADF-8563-6FEFFBFD86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platform.ontwikkelcentrum.nl/CMS/CDS/Ontwikkelcentrum/Published%20content/ECC%20SP%20modules/CKS%20en%20Impact/32%20Bloem/OC-32013d/OC-32013d/OC-32013-2/OC-32013-2-1d/OC-32013-2-1d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isioning.ontwikkelcentrum.nl/secure/objects/OC-32011d/OC-32011-2/OC-32011-2-10d/OC-32011-2-10d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-uNgUlapt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sioning.ontwikkelcentrum.nl/secure/objects/OC-32011d/OC-32011-2/OC-32011-2-12d/OC-32011-2-12d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visioning.ontwikkelcentrum.nl/secure/objects/OC-32011d/OC-32011-2/OC-32011-2-13d/OC-32011-2-13d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b="1" dirty="0" smtClean="0">
                <a:solidFill>
                  <a:schemeClr val="tx2"/>
                </a:solidFill>
              </a:rPr>
              <a:t>Verkopen</a:t>
            </a:r>
            <a:endParaRPr lang="nl-NL" sz="6600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Les 2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3729643"/>
            <a:ext cx="4175760" cy="27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Ontdekken van de behoefte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moeilijkste van het hele verkoopgesprek</a:t>
            </a:r>
          </a:p>
          <a:p>
            <a:r>
              <a:rPr lang="nl-NL" dirty="0" smtClean="0"/>
              <a:t>Het stellen van goede vragen is bij dit onderdeel heel belangrijk.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 smtClean="0">
                <a:solidFill>
                  <a:schemeClr val="tx2"/>
                </a:solidFill>
              </a:rPr>
              <a:t>Goedemorgen meneer, kan ik u helpen?</a:t>
            </a:r>
            <a:endParaRPr lang="nl-NL" i="1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63" y="4001294"/>
            <a:ext cx="6096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Open en gesloten vragen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3578" cy="4351338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Gesloten vraag </a:t>
            </a:r>
            <a:r>
              <a:rPr lang="nl-NL" dirty="0" smtClean="0">
                <a:sym typeface="Wingdings" panose="05000000000000000000" pitchFamily="2" charset="2"/>
              </a:rPr>
              <a:t> antwoorden met ‘ja’ en ‘nee’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Gesloten vraag  beginnen altijd met een werkwoordsvorm</a:t>
            </a:r>
            <a:endParaRPr lang="nl-NL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Kan ik u helpen?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Zoekt u iets speciaals?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Open vraag  Hiermee dwing je de klant een uitgebreider antwoord te geven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Open vraag  begint met een vragend voornaamwoord, zoals: wie, wat , waar, wanneer en hoe of vervoegingen zoals: waarom, hoelang, hoeveel, enz</a:t>
            </a: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Waarmee kan ik u helpen?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Waarmee kan ik u van dienst zijn?</a:t>
            </a:r>
            <a:endParaRPr lang="nl-NL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20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Keuzevraag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38687"/>
            <a:ext cx="10515600" cy="4351338"/>
          </a:xfrm>
        </p:spPr>
        <p:txBody>
          <a:bodyPr/>
          <a:lstStyle/>
          <a:p>
            <a:r>
              <a:rPr lang="nl-NL" dirty="0" smtClean="0"/>
              <a:t>Gesloten vragen maar dan met keuzemogelijkheid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‘Wilt u een groene of een blauwe speelbal?’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‘Wilt u contant betalen of pinnen?’</a:t>
            </a:r>
          </a:p>
          <a:p>
            <a:pPr marL="0" indent="0">
              <a:buNone/>
            </a:pPr>
            <a:endParaRPr lang="nl-NL" i="1" dirty="0" smtClean="0">
              <a:solidFill>
                <a:schemeClr val="tx2"/>
              </a:solidFill>
            </a:endParaRPr>
          </a:p>
          <a:p>
            <a:r>
              <a:rPr lang="nl-NL" dirty="0" smtClean="0"/>
              <a:t>Let op hoe je de vraag stelt!</a:t>
            </a:r>
          </a:p>
          <a:p>
            <a:pPr marL="0" indent="0">
              <a:buNone/>
            </a:pPr>
            <a:endParaRPr lang="nl-NL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‘Kan ik u helpen of kijkt u nog even rond?’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1" y="4234325"/>
            <a:ext cx="4320540" cy="22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Feedback vraag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Een vraag die je stelt om te controleren of je de klant goed hebt begrepen.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‘Dus u wilt graag een zak hondenvoer kopen?’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‘Dus u bent op zoek naar een nieuw huisdier?’</a:t>
            </a:r>
            <a:endParaRPr lang="nl-NL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Klantbehoefte in beeld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948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Je hebt de klantbehoefte in beeld, er kunnen twee scenario’s plaatsvinden:</a:t>
            </a:r>
          </a:p>
          <a:p>
            <a:pPr marL="0" indent="0">
              <a:buNone/>
            </a:pPr>
            <a:r>
              <a:rPr lang="nl-NL" dirty="0" smtClean="0"/>
              <a:t>1. Je weet het antwoord en helpt de klant zo goed mogelijk</a:t>
            </a:r>
          </a:p>
          <a:p>
            <a:pPr marL="0" indent="0">
              <a:buNone/>
            </a:pPr>
            <a:r>
              <a:rPr lang="nl-NL" dirty="0" smtClean="0"/>
              <a:t>2. Je weet het antwoord niet en kan de klant zelf niet verder helpen.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Voorbeeld filmpje: </a:t>
            </a:r>
            <a:r>
              <a:rPr lang="nl-NL" dirty="0" smtClean="0">
                <a:hlinkClick r:id="rId2"/>
              </a:rPr>
              <a:t>Je kan de klant niet helpen.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Koopweerstanden overwinnen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Tegenwerpingen zijn heel normaal en je komt ze bij bijna elk verkoopgesprek wel tegen.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‘Ja, ik vind ze wel mooi, maar…’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i="1" dirty="0" smtClean="0"/>
              <a:t>Bij het proberen om koopweerstanden te overwinnen is het belangrijk om:</a:t>
            </a:r>
          </a:p>
          <a:p>
            <a:pPr marL="514350" indent="-514350">
              <a:buAutoNum type="arabicPeriod"/>
            </a:pPr>
            <a:r>
              <a:rPr lang="nl-NL" i="1" dirty="0" smtClean="0"/>
              <a:t>De klant niet te intimideren met cijfers en gespecialiseerde productdetails</a:t>
            </a:r>
          </a:p>
          <a:p>
            <a:pPr marL="514350" indent="-514350">
              <a:buAutoNum type="arabicPeriod"/>
            </a:pPr>
            <a:r>
              <a:rPr lang="nl-NL" i="1" dirty="0" smtClean="0"/>
              <a:t>Niet bepaalde kenmerken van het product te herhalen</a:t>
            </a:r>
          </a:p>
        </p:txBody>
      </p:sp>
    </p:spTree>
    <p:extLst>
      <p:ext uri="{BB962C8B-B14F-4D97-AF65-F5344CB8AC3E}">
        <p14:creationId xmlns:p14="http://schemas.microsoft.com/office/powerpoint/2010/main" val="32512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Twijfel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215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Hoe ga je om met een twijfelende klant?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391508" y="3038622"/>
            <a:ext cx="8215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solidFill>
                  <a:schemeClr val="tx2"/>
                </a:solidFill>
              </a:rPr>
              <a:t>Leg als verkoper de nadruk op de voordelen van de koop. Probeer eventuele angsten bij de klant weg te nemen en daarvoor zekerheden in de plaats te geven.</a:t>
            </a:r>
            <a:endParaRPr lang="nl-NL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Demonstratie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Soms helpt het om het product te demonstreren of even uit de verpakking te halen. </a:t>
            </a:r>
            <a:endParaRPr lang="nl-NL" dirty="0"/>
          </a:p>
          <a:p>
            <a:r>
              <a:rPr lang="nl-NL" dirty="0" smtClean="0"/>
              <a:t>Op deze manier kan je de klant misschien wel net overhalen om toch het product aan te schaffen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66" y="3709850"/>
            <a:ext cx="4449261" cy="29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Bijverkoop</a:t>
            </a:r>
            <a:r>
              <a:rPr lang="nl-NL" b="1" dirty="0" smtClean="0">
                <a:solidFill>
                  <a:schemeClr val="tx2"/>
                </a:solidFill>
              </a:rPr>
              <a:t> / </a:t>
            </a:r>
            <a:r>
              <a:rPr lang="nl-NL" b="1" dirty="0" err="1" smtClean="0">
                <a:solidFill>
                  <a:schemeClr val="tx2"/>
                </a:solidFill>
              </a:rPr>
              <a:t>meerverkoop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een klant heeft besloten om iets te kopen, heb je de mogelijkheid om hem nog meer te verkopen.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‘Anders nog iets?’</a:t>
            </a:r>
          </a:p>
          <a:p>
            <a:r>
              <a:rPr lang="nl-NL" dirty="0" smtClean="0"/>
              <a:t>Je kunt hierbij ook de klant advies geven:</a:t>
            </a:r>
          </a:p>
          <a:p>
            <a:pPr marL="0" indent="0">
              <a:buNone/>
            </a:pPr>
            <a:r>
              <a:rPr lang="nl-NL" i="1" dirty="0" smtClean="0">
                <a:solidFill>
                  <a:schemeClr val="tx2"/>
                </a:solidFill>
              </a:rPr>
              <a:t>‘Een hamster vindt het leuk om in een molentje te rennen, wilt u er misschien een loopmolentje in de kooi bij?’</a:t>
            </a:r>
          </a:p>
          <a:p>
            <a:pPr marL="0" indent="0">
              <a:buNone/>
            </a:pPr>
            <a:endParaRPr lang="nl-NL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hlinkClick r:id="rId2"/>
              </a:rPr>
              <a:t>Voorbeeld filmpje over </a:t>
            </a:r>
            <a:r>
              <a:rPr lang="nl-NL" dirty="0" err="1" smtClean="0">
                <a:solidFill>
                  <a:schemeClr val="tx2"/>
                </a:solidFill>
                <a:hlinkClick r:id="rId2"/>
              </a:rPr>
              <a:t>bijverkoop</a:t>
            </a:r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Afsluiten van de verkoop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vindt plaats bij de kassa.</a:t>
            </a:r>
          </a:p>
          <a:p>
            <a:r>
              <a:rPr lang="nl-NL" dirty="0" smtClean="0"/>
              <a:t>Controleer de producten.</a:t>
            </a:r>
          </a:p>
          <a:p>
            <a:r>
              <a:rPr lang="nl-NL" dirty="0" smtClean="0"/>
              <a:t>Zorg voor een goede leesbare bon (dit is het garantiebewijs).</a:t>
            </a:r>
          </a:p>
          <a:p>
            <a:r>
              <a:rPr lang="nl-NL" dirty="0" smtClean="0"/>
              <a:t>Zorg dat de klant snel en correct kan afrekenen. </a:t>
            </a:r>
          </a:p>
          <a:p>
            <a:r>
              <a:rPr lang="nl-NL" dirty="0" smtClean="0"/>
              <a:t>Weet hoe de kassasystemen werken</a:t>
            </a:r>
          </a:p>
          <a:p>
            <a:r>
              <a:rPr lang="nl-NL" dirty="0" smtClean="0"/>
              <a:t>Neem afscheid van de klant.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51" y="3887017"/>
            <a:ext cx="5281749" cy="29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hebben we de vorige keer gedaan?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987"/>
          </a:xfrm>
        </p:spPr>
        <p:txBody>
          <a:bodyPr>
            <a:normAutofit/>
          </a:bodyPr>
          <a:lstStyle/>
          <a:p>
            <a:r>
              <a:rPr lang="nl-NL" dirty="0" smtClean="0"/>
              <a:t>Wet- en Regelgeving betreft houden en verkopen van dieren</a:t>
            </a:r>
          </a:p>
          <a:p>
            <a:pPr lvl="1"/>
            <a:r>
              <a:rPr lang="nl-NL" dirty="0" smtClean="0"/>
              <a:t>Wet dieren</a:t>
            </a:r>
          </a:p>
          <a:p>
            <a:pPr lvl="1"/>
            <a:r>
              <a:rPr lang="nl-NL" dirty="0" smtClean="0"/>
              <a:t>Besluit houders van dieren</a:t>
            </a:r>
          </a:p>
          <a:p>
            <a:pPr lvl="1"/>
            <a:r>
              <a:rPr lang="nl-NL" dirty="0" err="1" smtClean="0"/>
              <a:t>Cites</a:t>
            </a:r>
            <a:r>
              <a:rPr lang="nl-NL" dirty="0" smtClean="0"/>
              <a:t>-soorten</a:t>
            </a:r>
          </a:p>
          <a:p>
            <a:pPr lvl="1"/>
            <a:r>
              <a:rPr lang="nl-NL" dirty="0" smtClean="0"/>
              <a:t>Positieflijst</a:t>
            </a:r>
          </a:p>
          <a:p>
            <a:r>
              <a:rPr lang="nl-NL" dirty="0" smtClean="0"/>
              <a:t>Koopmotieven</a:t>
            </a:r>
          </a:p>
          <a:p>
            <a:r>
              <a:rPr lang="nl-NL" dirty="0" smtClean="0"/>
              <a:t>Emoties bij de klant</a:t>
            </a:r>
          </a:p>
          <a:p>
            <a:r>
              <a:rPr lang="nl-NL" dirty="0" smtClean="0"/>
              <a:t>Verkoopgesprek geoefend</a:t>
            </a:r>
          </a:p>
          <a:p>
            <a:r>
              <a:rPr lang="nl-NL" dirty="0" smtClean="0"/>
              <a:t>Huiswerk: een goede en minder goede ervaring beschrijven in een winkel</a:t>
            </a:r>
          </a:p>
        </p:txBody>
      </p:sp>
    </p:spTree>
    <p:extLst>
      <p:ext uri="{BB962C8B-B14F-4D97-AF65-F5344CB8AC3E}">
        <p14:creationId xmlns:p14="http://schemas.microsoft.com/office/powerpoint/2010/main" val="23194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Huiswerk bespreken</a:t>
            </a:r>
          </a:p>
          <a:p>
            <a:r>
              <a:rPr lang="nl-NL" dirty="0" smtClean="0"/>
              <a:t>Het verkoopgesprek</a:t>
            </a:r>
          </a:p>
          <a:p>
            <a:r>
              <a:rPr lang="nl-NL" dirty="0" smtClean="0"/>
              <a:t>Soorten klanten</a:t>
            </a:r>
          </a:p>
          <a:p>
            <a:r>
              <a:rPr lang="nl-NL" dirty="0" smtClean="0"/>
              <a:t>Vraagstukken behandelen</a:t>
            </a:r>
          </a:p>
          <a:p>
            <a:r>
              <a:rPr lang="nl-NL" dirty="0" smtClean="0"/>
              <a:t>Verkoopgesprek oefenen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8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Huiswerk: </a:t>
            </a:r>
            <a:br>
              <a:rPr lang="nl-NL" b="1" dirty="0" smtClean="0">
                <a:solidFill>
                  <a:schemeClr val="tx2"/>
                </a:solidFill>
              </a:rPr>
            </a:br>
            <a:r>
              <a:rPr lang="nl-NL" b="1" dirty="0">
                <a:solidFill>
                  <a:schemeClr val="tx2"/>
                </a:solidFill>
              </a:rPr>
              <a:t>	</a:t>
            </a:r>
            <a:r>
              <a:rPr lang="nl-NL" b="1" dirty="0" smtClean="0">
                <a:solidFill>
                  <a:schemeClr val="tx2"/>
                </a:solidFill>
              </a:rPr>
              <a:t>Ervaringen goed en slechte ontvangst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184163"/>
            <a:ext cx="10515600" cy="4351338"/>
          </a:xfrm>
        </p:spPr>
        <p:txBody>
          <a:bodyPr/>
          <a:lstStyle/>
          <a:p>
            <a:r>
              <a:rPr lang="nl-NL" dirty="0" smtClean="0"/>
              <a:t>Waar werden jullie goed ontvangen?</a:t>
            </a:r>
          </a:p>
          <a:p>
            <a:r>
              <a:rPr lang="nl-NL" dirty="0" smtClean="0"/>
              <a:t>Waar werden jullie minder goed ontvangen?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m-uNgUlapt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4968" y="365125"/>
            <a:ext cx="11002064" cy="61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Het verkoopgesprek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Elk gesprek heeft een begin, een kern en een einde.</a:t>
            </a:r>
          </a:p>
          <a:p>
            <a:r>
              <a:rPr lang="nl-NL" dirty="0" smtClean="0"/>
              <a:t>Dit heet de gespreksstructuur</a:t>
            </a:r>
          </a:p>
          <a:p>
            <a:r>
              <a:rPr lang="nl-NL" dirty="0" smtClean="0"/>
              <a:t>De volgende onderdelen kunnen in het gesprek aan bod komen:</a:t>
            </a:r>
          </a:p>
          <a:p>
            <a:pPr lvl="1"/>
            <a:r>
              <a:rPr lang="nl-NL" dirty="0" smtClean="0">
                <a:solidFill>
                  <a:schemeClr val="accent4"/>
                </a:solidFill>
              </a:rPr>
              <a:t>Ontvangst en begroeting</a:t>
            </a:r>
          </a:p>
          <a:p>
            <a:pPr lvl="1"/>
            <a:r>
              <a:rPr lang="nl-NL" dirty="0" smtClean="0">
                <a:solidFill>
                  <a:schemeClr val="accent4"/>
                </a:solidFill>
              </a:rPr>
              <a:t>Klant benaderen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Ontdekken van de behoefte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Koopweerstanden overwinnen</a:t>
            </a:r>
          </a:p>
          <a:p>
            <a:pPr lvl="1"/>
            <a:r>
              <a:rPr lang="nl-NL" dirty="0" smtClean="0">
                <a:solidFill>
                  <a:schemeClr val="accent2"/>
                </a:solidFill>
              </a:rPr>
              <a:t>Demonstratie</a:t>
            </a:r>
          </a:p>
          <a:p>
            <a:pPr lvl="1"/>
            <a:r>
              <a:rPr lang="nl-NL" dirty="0" err="1" smtClean="0">
                <a:solidFill>
                  <a:schemeClr val="accent2"/>
                </a:solidFill>
              </a:rPr>
              <a:t>Meerverkoop</a:t>
            </a:r>
            <a:r>
              <a:rPr lang="nl-NL" dirty="0" smtClean="0">
                <a:solidFill>
                  <a:schemeClr val="accent2"/>
                </a:solidFill>
              </a:rPr>
              <a:t> of </a:t>
            </a:r>
            <a:r>
              <a:rPr lang="nl-NL" dirty="0" err="1" smtClean="0">
                <a:solidFill>
                  <a:schemeClr val="accent2"/>
                </a:solidFill>
              </a:rPr>
              <a:t>bijverkoop</a:t>
            </a:r>
            <a:endParaRPr lang="nl-NL" dirty="0" smtClean="0">
              <a:solidFill>
                <a:schemeClr val="accent2"/>
              </a:solidFill>
            </a:endParaRP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Afsluiten van de verkoop</a:t>
            </a:r>
          </a:p>
        </p:txBody>
      </p:sp>
    </p:spTree>
    <p:extLst>
      <p:ext uri="{BB962C8B-B14F-4D97-AF65-F5344CB8AC3E}">
        <p14:creationId xmlns:p14="http://schemas.microsoft.com/office/powerpoint/2010/main" val="20413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Ontvangst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doe je wel en wat doe je </a:t>
            </a:r>
            <a:r>
              <a:rPr lang="nl-NL" dirty="0" smtClean="0">
                <a:hlinkClick r:id="rId3"/>
              </a:rPr>
              <a:t>niet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 smtClean="0"/>
              <a:t>Klanten </a:t>
            </a:r>
            <a:r>
              <a:rPr lang="nl-NL" dirty="0" smtClean="0">
                <a:hlinkClick r:id="rId4"/>
              </a:rPr>
              <a:t>benaderen</a:t>
            </a:r>
            <a:endParaRPr lang="nl-NL" dirty="0" smtClean="0"/>
          </a:p>
          <a:p>
            <a:pPr lvl="1"/>
            <a:r>
              <a:rPr lang="nl-NL" dirty="0" smtClean="0"/>
              <a:t>Wanneer wel en wanneer niet?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66652" y="4911633"/>
            <a:ext cx="10909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Begroeten + oogcontact + glimlach = succesvol aanspreken</a:t>
            </a:r>
            <a:endParaRPr lang="nl-NL" sz="4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Tegenwerpingen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tegenwerpingen worden de koopweerstanden van een klant voor een specifiek dier of ding bedoeld.</a:t>
            </a:r>
          </a:p>
          <a:p>
            <a:r>
              <a:rPr lang="nl-NL" dirty="0" smtClean="0"/>
              <a:t>Wat doe je hiermee als verkoper?</a:t>
            </a:r>
          </a:p>
          <a:p>
            <a:r>
              <a:rPr lang="nl-NL" dirty="0" smtClean="0"/>
              <a:t>Als de verkoper in staat is de tegenwerpingen te ‘breken’, heeft hij juist veel grotere kansen om het product te verkopen.</a:t>
            </a:r>
          </a:p>
          <a:p>
            <a:r>
              <a:rPr lang="nl-NL" dirty="0" smtClean="0"/>
              <a:t>Als een klant geen tegenwerpingen noemt, heeft de klant ook geen interesse of belangstelling.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Diverse soorten tegenwerpingen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Indruk maken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(compliment naar de klant)</a:t>
            </a:r>
          </a:p>
          <a:p>
            <a:r>
              <a:rPr lang="nl-NL" dirty="0" smtClean="0"/>
              <a:t>Uit de tent lokken 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(service aanbieden)</a:t>
            </a:r>
            <a:endParaRPr lang="nl-NL" dirty="0" smtClean="0"/>
          </a:p>
          <a:p>
            <a:r>
              <a:rPr lang="nl-NL" dirty="0" smtClean="0"/>
              <a:t>De onuitgesproken tegenwerping</a:t>
            </a:r>
          </a:p>
          <a:p>
            <a:r>
              <a:rPr lang="nl-NL" dirty="0" smtClean="0"/>
              <a:t>De prijs</a:t>
            </a:r>
          </a:p>
        </p:txBody>
      </p:sp>
    </p:spTree>
    <p:extLst>
      <p:ext uri="{BB962C8B-B14F-4D97-AF65-F5344CB8AC3E}">
        <p14:creationId xmlns:p14="http://schemas.microsoft.com/office/powerpoint/2010/main" val="28125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Breedbeeld</PresentationFormat>
  <Paragraphs>112</Paragraphs>
  <Slides>19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Wingdings</vt:lpstr>
      <vt:lpstr>Kantoorthema</vt:lpstr>
      <vt:lpstr>Verkopen</vt:lpstr>
      <vt:lpstr>Wat hebben we de vorige keer gedaan?</vt:lpstr>
      <vt:lpstr>Wat gaan we vandaag doen?</vt:lpstr>
      <vt:lpstr>Huiswerk:   Ervaringen goed en slechte ontvangst</vt:lpstr>
      <vt:lpstr>PowerPoint-presentatie</vt:lpstr>
      <vt:lpstr>Het verkoopgesprek</vt:lpstr>
      <vt:lpstr>Ontvangst</vt:lpstr>
      <vt:lpstr>Tegenwerpingen</vt:lpstr>
      <vt:lpstr>Diverse soorten tegenwerpingen</vt:lpstr>
      <vt:lpstr>Ontdekken van de behoefte</vt:lpstr>
      <vt:lpstr>Open en gesloten vragen</vt:lpstr>
      <vt:lpstr>Keuzevraag</vt:lpstr>
      <vt:lpstr>Feedback vraag</vt:lpstr>
      <vt:lpstr>Klantbehoefte in beeld</vt:lpstr>
      <vt:lpstr>Koopweerstanden overwinnen</vt:lpstr>
      <vt:lpstr>Twijfel</vt:lpstr>
      <vt:lpstr>Demonstratie</vt:lpstr>
      <vt:lpstr>Bijverkoop / meerverkoop</vt:lpstr>
      <vt:lpstr>Afsluiten van de verkoop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Verkopen</dc:title>
  <dc:creator>Geraar de Jong</dc:creator>
  <cp:lastModifiedBy>Geraar de Jong</cp:lastModifiedBy>
  <cp:revision>1</cp:revision>
  <dcterms:created xsi:type="dcterms:W3CDTF">2018-10-16T12:11:06Z</dcterms:created>
  <dcterms:modified xsi:type="dcterms:W3CDTF">2018-10-16T12:11:49Z</dcterms:modified>
</cp:coreProperties>
</file>